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customUIRelID" Type="http://schemas.microsoft.com/office/2006/relationships/ui/extensibility" Target="customUI/customUI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>
        <p:scale>
          <a:sx n="96" d="100"/>
          <a:sy n="96" d="100"/>
        </p:scale>
        <p:origin x="-1094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6FFA-9622-4CAD-A6B0-940AE392C26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F386-A823-4B21-9FB9-442A71F3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BUILDING </a:t>
            </a:r>
            <a:r>
              <a:rPr lang="en-CA" dirty="0"/>
              <a:t>THE FUTURE TOGETHER</a:t>
            </a:r>
            <a:br>
              <a:rPr lang="en-CA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November 3, 2017</a:t>
            </a:r>
          </a:p>
          <a:p>
            <a:r>
              <a:rPr lang="en-CA" dirty="0" smtClean="0"/>
              <a:t>Kingston, Ontario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019425" cy="140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7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Excess Soil Management – 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>City of Kingston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>
            <a:normAutofit fontScale="55000" lnSpcReduction="20000"/>
          </a:bodyPr>
          <a:lstStyle/>
          <a:p>
            <a:endParaRPr lang="en-CA" i="1" dirty="0" smtClean="0"/>
          </a:p>
          <a:p>
            <a:endParaRPr lang="en-CA" i="1" dirty="0"/>
          </a:p>
          <a:p>
            <a:pPr algn="ctr"/>
            <a:r>
              <a:rPr lang="en-CA" sz="4500" i="1" dirty="0" smtClean="0"/>
              <a:t>Brodie Richmond </a:t>
            </a:r>
            <a:endParaRPr lang="en-US" sz="4500" dirty="0"/>
          </a:p>
          <a:p>
            <a:pPr algn="ctr"/>
            <a:endParaRPr lang="en-US" sz="45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650" y="2668786"/>
            <a:ext cx="3951288" cy="296346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63" y="1676400"/>
            <a:ext cx="4008437" cy="262396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4472269"/>
            <a:ext cx="4041775" cy="21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571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3429000" algn="ctr"/>
              </a:tabLst>
            </a:pPr>
            <a:r>
              <a:rPr lang="en-CA" i="1" dirty="0" smtClean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/>
            </a:r>
            <a:br>
              <a:rPr lang="en-CA" i="1" dirty="0" smtClean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</a:br>
            <a:r>
              <a:rPr lang="en-CA" i="1" dirty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/>
            </a:r>
            <a:br>
              <a:rPr lang="en-CA" i="1" dirty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</a:br>
            <a:r>
              <a:rPr lang="en-CA" i="1" dirty="0" smtClean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14375" y="4873625"/>
            <a:ext cx="8382000" cy="1755775"/>
          </a:xfrm>
        </p:spPr>
        <p:txBody>
          <a:bodyPr>
            <a:noAutofit/>
          </a:bodyPr>
          <a:lstStyle/>
          <a:p>
            <a:pPr algn="ctr"/>
            <a:r>
              <a:rPr lang="en-CA" sz="2000" b="1" dirty="0"/>
              <a:t>New soil standards for excess soils =  additional level of </a:t>
            </a:r>
            <a:r>
              <a:rPr lang="en-CA" sz="2000" b="1" dirty="0" smtClean="0"/>
              <a:t>complexity</a:t>
            </a:r>
          </a:p>
          <a:p>
            <a:pPr algn="ctr"/>
            <a:r>
              <a:rPr lang="en-CA" sz="2000" b="1" dirty="0"/>
              <a:t>Do we want to get into the soil banking </a:t>
            </a:r>
            <a:r>
              <a:rPr lang="en-CA" sz="2000" b="1" dirty="0" smtClean="0"/>
              <a:t>industry</a:t>
            </a:r>
          </a:p>
          <a:p>
            <a:pPr algn="ctr"/>
            <a:r>
              <a:rPr lang="en-CA" sz="2000" b="1" dirty="0"/>
              <a:t>Do we want to get into the soil disposal industry?</a:t>
            </a:r>
          </a:p>
          <a:p>
            <a:pPr algn="ctr"/>
            <a:r>
              <a:rPr lang="en-CA" sz="2000" b="1" dirty="0" smtClean="0"/>
              <a:t>Four open </a:t>
            </a:r>
            <a:r>
              <a:rPr lang="en-CA" sz="2000" b="1" dirty="0"/>
              <a:t>landfills in </a:t>
            </a:r>
            <a:r>
              <a:rPr lang="en-CA" sz="2000" b="1" dirty="0" smtClean="0"/>
              <a:t>Ottawa need cover</a:t>
            </a:r>
          </a:p>
          <a:p>
            <a:pPr algn="ctr"/>
            <a:r>
              <a:rPr lang="en-CA" sz="2000" b="1" dirty="0"/>
              <a:t>When the proposed regulation is going to be released</a:t>
            </a:r>
          </a:p>
        </p:txBody>
      </p:sp>
      <p:sp>
        <p:nvSpPr>
          <p:cNvPr id="11" name="Picture Placeholder 7"/>
          <p:cNvSpPr txBox="1">
            <a:spLocks/>
          </p:cNvSpPr>
          <p:nvPr/>
        </p:nvSpPr>
        <p:spPr>
          <a:xfrm>
            <a:off x="1792288" y="685800"/>
            <a:ext cx="5486400" cy="4114800"/>
          </a:xfrm>
          <a:prstGeom prst="rect">
            <a:avLst/>
          </a:prstGeom>
        </p:spPr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25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00"/>
            <a:ext cx="7924800" cy="1785938"/>
          </a:xfrm>
        </p:spPr>
        <p:txBody>
          <a:bodyPr>
            <a:noAutofit/>
          </a:bodyPr>
          <a:lstStyle/>
          <a:p>
            <a:pPr marL="0" marR="5715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3429000" algn="ctr"/>
              </a:tabLst>
            </a:pPr>
            <a:r>
              <a:rPr lang="en-US" sz="2400" spc="-5" dirty="0">
                <a:solidFill>
                  <a:srgbClr val="2428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2:00 – 2:30</a:t>
            </a:r>
            <a:r>
              <a:rPr lang="en-US" sz="2400" dirty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Proposed Changes to the Expropriations Act</a:t>
            </a:r>
            <a:r>
              <a:rPr lang="en-US" sz="2400" dirty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</a:br>
            <a:r>
              <a:rPr lang="en-CA" sz="2400" i="1" dirty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Rob Piper - Ministry of Transportation </a:t>
            </a:r>
            <a:r>
              <a:rPr lang="en-CA" sz="2400" i="1" dirty="0" smtClean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/>
            </a:r>
            <a:br>
              <a:rPr lang="en-CA" sz="2400" i="1" dirty="0" smtClean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</a:br>
            <a:r>
              <a:rPr lang="en-CA" sz="2400" i="1" dirty="0" smtClean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on </a:t>
            </a:r>
            <a:r>
              <a:rPr lang="en-CA" sz="2400" i="1" dirty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behalf of the </a:t>
            </a:r>
            <a:r>
              <a:rPr lang="en-CA" sz="2400" i="1" dirty="0" smtClean="0">
                <a:solidFill>
                  <a:srgbClr val="242852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OEA</a:t>
            </a:r>
            <a:endParaRPr lang="en-US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2630488" y="-152400"/>
            <a:ext cx="4114800" cy="5486400"/>
          </a:xfrm>
        </p:spPr>
      </p:pic>
      <p:sp>
        <p:nvSpPr>
          <p:cNvPr id="5" name="Picture Placeholder 2"/>
          <p:cNvSpPr txBox="1">
            <a:spLocks/>
          </p:cNvSpPr>
          <p:nvPr/>
        </p:nvSpPr>
        <p:spPr>
          <a:xfrm>
            <a:off x="1944688" y="-533400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298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2:45 – 3:30pm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CA" sz="2700" b="1" dirty="0"/>
              <a:t>Private / Public Partnerships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i="1" dirty="0"/>
              <a:t>Steve Dyck, Vice President for Ontario Government Relations for SNC-Lavalin Inc.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4100" y="2608064"/>
            <a:ext cx="4495800" cy="3394472"/>
          </a:xfrm>
          <a:noFill/>
        </p:spPr>
      </p:pic>
    </p:spTree>
    <p:extLst>
      <p:ext uri="{BB962C8B-B14F-4D97-AF65-F5344CB8AC3E}">
        <p14:creationId xmlns:p14="http://schemas.microsoft.com/office/powerpoint/2010/main" val="38867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Tracey Larkin, SR/WA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838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2667000" y="-176213"/>
            <a:ext cx="4114800" cy="548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title"/>
          </p:nvPr>
        </p:nvSpPr>
        <p:spPr>
          <a:xfrm>
            <a:off x="685800" y="4648200"/>
            <a:ext cx="7391400" cy="1981200"/>
          </a:xfrm>
        </p:spPr>
        <p:txBody>
          <a:bodyPr>
            <a:normAutofit/>
          </a:bodyPr>
          <a:lstStyle/>
          <a:p>
            <a:pPr algn="ctr"/>
            <a:r>
              <a:rPr lang="en-CA" sz="2400" b="1" dirty="0"/>
              <a:t>9:15 – 10:00am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CA" sz="2400" b="1" dirty="0"/>
              <a:t>Algonquin Land Claims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CA" sz="2400" i="1" dirty="0" err="1"/>
              <a:t>Sydne</a:t>
            </a:r>
            <a:r>
              <a:rPr lang="en-CA" sz="2400" i="1" dirty="0"/>
              <a:t> Taggart – Ministry of Indigenous Relations and Reconciliation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94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Algonquin Land Claims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In order to be successful a band must demonstrate exclusive, continued and sufficient occupation of the land (sufficient = regular use, recognized by others as your property).  This definition came out of the Supreme Court decision in 2004 of the TSILHQOT’IN vs. BC.</a:t>
            </a:r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r>
              <a:rPr lang="en-US" sz="7200" dirty="0"/>
              <a:t>The </a:t>
            </a:r>
            <a:r>
              <a:rPr lang="en-US" sz="7200" dirty="0" err="1"/>
              <a:t>Algonquins</a:t>
            </a:r>
            <a:r>
              <a:rPr lang="en-US" sz="7200" dirty="0"/>
              <a:t> demonstrated that within the Constitution, Section 25, they were mentioned in the Royal proclamation of 1763. </a:t>
            </a:r>
            <a:endParaRPr lang="en-US" sz="7200" dirty="0" smtClean="0"/>
          </a:p>
          <a:p>
            <a:endParaRPr lang="en-US" sz="7200" dirty="0"/>
          </a:p>
          <a:p>
            <a:r>
              <a:rPr lang="en-US" sz="7200" dirty="0"/>
              <a:t>They are seeking Aboriginal title – similar to fee simple</a:t>
            </a:r>
            <a:r>
              <a:rPr lang="en-US" sz="7200" dirty="0" smtClean="0"/>
              <a:t>.</a:t>
            </a:r>
          </a:p>
          <a:p>
            <a:endParaRPr lang="en-US" sz="7200" dirty="0"/>
          </a:p>
          <a:p>
            <a:r>
              <a:rPr lang="en-US" sz="7200" dirty="0"/>
              <a:t>They have made 26 petitions from 1762 to 1895 for recognition of their title to the land</a:t>
            </a:r>
            <a:r>
              <a:rPr lang="en-US" sz="7200" dirty="0" smtClean="0"/>
              <a:t>.</a:t>
            </a:r>
          </a:p>
          <a:p>
            <a:endParaRPr lang="en-US" sz="7200" dirty="0"/>
          </a:p>
          <a:p>
            <a:r>
              <a:rPr lang="en-US" sz="7200" dirty="0"/>
              <a:t>In 1985 they made another petition based upon Aboriginal title and in 1992 it was decided it was a valid petition for recognition.  Work began in 2008 and in 2013 was the establishment of land areas.</a:t>
            </a:r>
          </a:p>
          <a:p>
            <a:endParaRPr lang="en-US" sz="7200" dirty="0"/>
          </a:p>
          <a:p>
            <a:r>
              <a:rPr lang="en-US" sz="7200" dirty="0"/>
              <a:t>Today – the area under review is most of eastern Ontario and the </a:t>
            </a:r>
            <a:r>
              <a:rPr lang="en-US" sz="7200" dirty="0" err="1"/>
              <a:t>Algonquins</a:t>
            </a:r>
            <a:r>
              <a:rPr lang="en-US" sz="7200" dirty="0"/>
              <a:t> have set up an office that reviews potential land uses and developments upon which they can review, provide comment, </a:t>
            </a:r>
            <a:r>
              <a:rPr lang="en-US" sz="7200" dirty="0" err="1"/>
              <a:t>etc</a:t>
            </a:r>
            <a:r>
              <a:rPr lang="en-US" sz="72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2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603750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10:00 – 10:45am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Elements of a Successful Negotiation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</a:t>
            </a:r>
            <a:r>
              <a:rPr lang="en-CA" i="1" dirty="0" err="1" smtClean="0"/>
              <a:t>uillaume</a:t>
            </a:r>
            <a:r>
              <a:rPr lang="en-CA" i="1" dirty="0" smtClean="0"/>
              <a:t> Lavictoire, </a:t>
            </a:r>
            <a:r>
              <a:rPr lang="en-CA" i="1" dirty="0" err="1" smtClean="0"/>
              <a:t>Scargall</a:t>
            </a:r>
            <a:r>
              <a:rPr lang="en-CA" i="1" dirty="0" smtClean="0"/>
              <a:t> </a:t>
            </a:r>
            <a:r>
              <a:rPr lang="en-CA" i="1" dirty="0"/>
              <a:t>Owen-King LLP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3575" y="1003896"/>
            <a:ext cx="5853113" cy="438983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3008313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567928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b="1" dirty="0">
                <a:solidFill>
                  <a:srgbClr val="030697"/>
                </a:solidFill>
                <a:latin typeface="+mn-lt"/>
              </a:rPr>
              <a:t>What is a negotiation?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15778"/>
            <a:ext cx="7239000" cy="2118122"/>
          </a:xfrm>
        </p:spPr>
        <p:txBody>
          <a:bodyPr>
            <a:normAutofit fontScale="55000" lnSpcReduction="20000"/>
          </a:bodyPr>
          <a:lstStyle/>
          <a:p>
            <a:pPr algn="l"/>
            <a:endParaRPr lang="en-CA" sz="4350" dirty="0"/>
          </a:p>
          <a:p>
            <a:pPr algn="l"/>
            <a:r>
              <a:rPr lang="en-CA" sz="4350" u="sng" dirty="0"/>
              <a:t>Google:</a:t>
            </a:r>
            <a:r>
              <a:rPr lang="en-CA" sz="4350" dirty="0"/>
              <a:t> discussion aimed at reaching an agreement</a:t>
            </a:r>
          </a:p>
          <a:p>
            <a:pPr algn="l"/>
            <a:endParaRPr lang="en-CA" sz="4350" dirty="0"/>
          </a:p>
          <a:p>
            <a:pPr algn="l"/>
            <a:r>
              <a:rPr lang="en-CA" sz="4350" u="sng" dirty="0"/>
              <a:t>Wikipedia:</a:t>
            </a:r>
            <a:r>
              <a:rPr lang="en-CA" sz="4350" dirty="0"/>
              <a:t> negotiation is a dialogue between two or more people or parties intended to reach a beneficial outcome</a:t>
            </a:r>
          </a:p>
          <a:p>
            <a:pPr marL="257175" indent="-257175" algn="l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9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Elements of a Successful 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Why do negotiations fail</a:t>
            </a:r>
            <a:r>
              <a:rPr lang="en-CA" dirty="0" smtClean="0"/>
              <a:t>?</a:t>
            </a:r>
          </a:p>
          <a:p>
            <a:r>
              <a:rPr lang="en-CA" dirty="0" smtClean="0"/>
              <a:t>Focus on interests</a:t>
            </a:r>
          </a:p>
          <a:p>
            <a:r>
              <a:rPr lang="en-CA" dirty="0" smtClean="0"/>
              <a:t>Identifying interests</a:t>
            </a:r>
          </a:p>
          <a:p>
            <a:r>
              <a:rPr lang="en-CA" dirty="0" smtClean="0"/>
              <a:t>Look to create options for mutual gain</a:t>
            </a:r>
          </a:p>
          <a:p>
            <a:r>
              <a:rPr lang="en-CA" dirty="0" smtClean="0"/>
              <a:t>Apply objective criteria</a:t>
            </a:r>
          </a:p>
          <a:p>
            <a:r>
              <a:rPr lang="en-CA" dirty="0" smtClean="0"/>
              <a:t>Develop alternatives (knowing your BATNA)</a:t>
            </a:r>
          </a:p>
          <a:p>
            <a:r>
              <a:rPr lang="en-CA" dirty="0" smtClean="0"/>
              <a:t>Effective Communication</a:t>
            </a:r>
          </a:p>
          <a:p>
            <a:r>
              <a:rPr lang="en-CA" dirty="0" smtClean="0"/>
              <a:t>Be mindful of the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6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757237"/>
          </a:xfrm>
        </p:spPr>
        <p:txBody>
          <a:bodyPr anchor="ctr">
            <a:normAutofit/>
          </a:bodyPr>
          <a:lstStyle/>
          <a:p>
            <a:pPr algn="ctr"/>
            <a:r>
              <a:rPr lang="en-CA" i="1" dirty="0"/>
              <a:t>Kelly </a:t>
            </a:r>
            <a:r>
              <a:rPr lang="en-CA" i="1" dirty="0" smtClean="0"/>
              <a:t>Boudreau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4" y="1417638"/>
            <a:ext cx="4041775" cy="757237"/>
          </a:xfrm>
        </p:spPr>
        <p:txBody>
          <a:bodyPr anchor="b">
            <a:normAutofit fontScale="25000" lnSpcReduction="20000"/>
          </a:bodyPr>
          <a:lstStyle/>
          <a:p>
            <a:endParaRPr lang="en-CA" i="1" dirty="0" smtClean="0"/>
          </a:p>
          <a:p>
            <a:endParaRPr lang="en-CA" sz="9600" i="1" dirty="0"/>
          </a:p>
          <a:p>
            <a:endParaRPr lang="en-CA" sz="9600" i="1" dirty="0" smtClean="0"/>
          </a:p>
          <a:p>
            <a:pPr algn="ctr"/>
            <a:r>
              <a:rPr lang="en-CA" sz="9600" i="1" dirty="0" smtClean="0"/>
              <a:t>Nicolas </a:t>
            </a:r>
            <a:r>
              <a:rPr lang="en-CA" sz="9600" i="1" dirty="0"/>
              <a:t>Delahousse </a:t>
            </a:r>
            <a:endParaRPr lang="en-CA" sz="9600" i="1" dirty="0" smtClean="0"/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9475" y="2667992"/>
            <a:ext cx="3951288" cy="2963466"/>
          </a:xfr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b="1" dirty="0"/>
              <a:t>11:00 – 12:00pm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CA" sz="2500" b="1" dirty="0"/>
              <a:t>LRT Stage 2 Bundling of Projects MTO &amp; City of </a:t>
            </a:r>
            <a:r>
              <a:rPr lang="en-CA" sz="2500" b="1" dirty="0" smtClean="0"/>
              <a:t>Ottawa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174081"/>
            <a:ext cx="4186239" cy="3951287"/>
          </a:xfrm>
        </p:spPr>
      </p:pic>
    </p:spTree>
    <p:extLst>
      <p:ext uri="{BB962C8B-B14F-4D97-AF65-F5344CB8AC3E}">
        <p14:creationId xmlns:p14="http://schemas.microsoft.com/office/powerpoint/2010/main" val="21426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i="1" dirty="0"/>
              <a:t>Kate Green - Ministry of Transportation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31254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1:00 – 2:00pm</a:t>
            </a:r>
            <a:br>
              <a:rPr lang="en-US" sz="3100" dirty="0"/>
            </a:br>
            <a:r>
              <a:rPr lang="en-CA" sz="3100" dirty="0"/>
              <a:t>Excess Soil Management – New Ontario </a:t>
            </a:r>
            <a:r>
              <a:rPr lang="en-CA" sz="3100" dirty="0" smtClean="0"/>
              <a:t>Regulations</a:t>
            </a:r>
            <a:br>
              <a:rPr lang="en-CA" sz="3100" dirty="0" smtClean="0"/>
            </a:br>
            <a:r>
              <a:rPr lang="en-CA" sz="3100" dirty="0" smtClean="0"/>
              <a:t>City of Ottawa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CA" dirty="0" smtClean="0"/>
              <a:t>Brad Carew			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650" y="2668786"/>
            <a:ext cx="3951288" cy="2963466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 smtClean="0"/>
              <a:t>Richard Barker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9475" y="2667992"/>
            <a:ext cx="3951288" cy="2963466"/>
          </a:xfrm>
        </p:spPr>
      </p:pic>
    </p:spTree>
    <p:extLst>
      <p:ext uri="{BB962C8B-B14F-4D97-AF65-F5344CB8AC3E}">
        <p14:creationId xmlns:p14="http://schemas.microsoft.com/office/powerpoint/2010/main" val="40691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>
    <tabs>
      <tab idMso="TabReview">
        <group idMso="GroupProofing" visible="false"/>
        <group id="GroupLanguage" label="Proofing" insertBeforeMso="GroupComments">
          <button idMso="Spelling" showLabel="true" size="large"/>
          <toggleButton idMso="ResearchPane" showLabel="true"/>
          <button idMso="Thesaurus" showLabel="true"/>
          <button idMso="SetLanguage" showLabel="true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186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BUILDING THE FUTURE TOGETHER  </vt:lpstr>
      <vt:lpstr>9:15 – 10:00am Algonquin Land Claims Sydne Taggart – Ministry of Indigenous Relations and Reconciliation</vt:lpstr>
      <vt:lpstr>Algonquin Land Claims</vt:lpstr>
      <vt:lpstr>10:00 – 10:45am Elements of a Successful Negotiation   Guillaume Lavictoire, Scargall Owen-King LLP </vt:lpstr>
      <vt:lpstr>What is a negotiation?</vt:lpstr>
      <vt:lpstr>Elements of a Successful Negotiation</vt:lpstr>
      <vt:lpstr>11:00 – 12:00pm LRT Stage 2 Bundling of Projects MTO &amp; City of Ottawa </vt:lpstr>
      <vt:lpstr>Kate Green - Ministry of Transportation </vt:lpstr>
      <vt:lpstr>1:00 – 2:00pm Excess Soil Management – New Ontario Regulations City of Ottawa  </vt:lpstr>
      <vt:lpstr>Excess Soil Management –  City of Kingston</vt:lpstr>
      <vt:lpstr>    </vt:lpstr>
      <vt:lpstr>2:00 – 2:30 Proposed Changes to the Expropriations Act Rob Piper - Ministry of Transportation  on behalf of the OEA</vt:lpstr>
      <vt:lpstr>2:45 – 3:30pm Private / Public Partnerships Steve Dyck, Vice President for Ontario Government Relations for SNC-Lavalin Inc. </vt:lpstr>
      <vt:lpstr>Tracey Larkin, SR/WA </vt:lpstr>
    </vt:vector>
  </TitlesOfParts>
  <Company>City of Ottawa / Ville d'Ottawa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FUTURE TOGETHER</dc:title>
  <dc:creator>Millar, Kim</dc:creator>
  <cp:lastModifiedBy>Sinclair, Nancy (MTO)</cp:lastModifiedBy>
  <cp:revision>2</cp:revision>
  <dcterms:created xsi:type="dcterms:W3CDTF">2017-11-24T22:04:48Z</dcterms:created>
  <dcterms:modified xsi:type="dcterms:W3CDTF">2017-12-06T18:45:38Z</dcterms:modified>
</cp:coreProperties>
</file>